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5D9FA16-C5F8-465F-A14C-036D7C4AA3CC}">
  <a:tblStyle styleId="{45D9FA16-C5F8-465F-A14C-036D7C4AA3C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78jD7sqXyBsoB95jb3KBDYdBNnMlQdF3vRtcLPAzxaM/copy?usp=sharing" TargetMode="External"/><Relationship Id="rId5" Type="http://schemas.openxmlformats.org/officeDocument/2006/relationships/hyperlink" Target="https://docs.google.com/presentation/d/1DLC3TrFr6RuNuBHHeDZH4P7soOGpDd7MIdZKIZMw360/copy?usp=sharing" TargetMode="External"/><Relationship Id="rId6" Type="http://schemas.openxmlformats.org/officeDocument/2006/relationships/hyperlink" Target="https://docs.google.com/presentation/d/1FItAOnWeqOPZl0HaPULkCnONbvN5F-dyj0J3QqJ7sho/copy?usp=sharing" TargetMode="External"/><Relationship Id="rId7"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W3xLfoqB72vDhLCiMdcZmWleUqUKfBZb0eUruG7cKnE/copy?usp=sharing" TargetMode="External"/><Relationship Id="rId5" Type="http://schemas.openxmlformats.org/officeDocument/2006/relationships/hyperlink" Target="https://www.youtube.com/watch?v=OcgapcoV4IQ" TargetMode="External"/><Relationship Id="rId6"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97038"/>
          <a:ext cx="3000000" cy="3000000"/>
        </p:xfrm>
        <a:graphic>
          <a:graphicData uri="http://schemas.openxmlformats.org/drawingml/2006/table">
            <a:tbl>
              <a:tblPr>
                <a:noFill/>
                <a:tableStyleId>{45D9FA16-C5F8-465F-A14C-036D7C4AA3CC}</a:tableStyleId>
              </a:tblPr>
              <a:tblGrid>
                <a:gridCol w="1458775"/>
                <a:gridCol w="3684800"/>
                <a:gridCol w="3910450"/>
              </a:tblGrid>
              <a:tr h="4829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3: Historiography</a:t>
                      </a:r>
                      <a:endParaRPr b="1">
                        <a:latin typeface="Inter"/>
                        <a:ea typeface="Inter"/>
                        <a:cs typeface="Inter"/>
                        <a:sym typeface="Inter"/>
                      </a:endParaRPr>
                    </a:p>
                  </a:txBody>
                  <a:tcPr marT="91425" marB="91425" marR="91425" marL="91425"/>
                </a:tc>
                <a:tc hMerge="1"/>
              </a:tr>
              <a:tr h="7058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what ways have historical narratives about Indigenous peoples before European exploration continued or changed over time?</a:t>
                      </a:r>
                      <a:endParaRPr sz="1200">
                        <a:solidFill>
                          <a:schemeClr val="dk1"/>
                        </a:solidFill>
                        <a:latin typeface="Inter"/>
                        <a:ea typeface="Inter"/>
                        <a:cs typeface="Inter"/>
                        <a:sym typeface="Inter"/>
                      </a:endParaRPr>
                    </a:p>
                  </a:txBody>
                  <a:tcPr marT="91425" marB="91425" marR="91425" marL="91425"/>
                </a:tc>
                <a:tc hMerge="1"/>
              </a:tr>
              <a:tr h="4643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7.14</a:t>
                      </a:r>
                      <a:endParaRPr sz="1200">
                        <a:solidFill>
                          <a:schemeClr val="dk1"/>
                        </a:solidFill>
                        <a:latin typeface="Inter"/>
                        <a:ea typeface="Inter"/>
                        <a:cs typeface="Inter"/>
                        <a:sym typeface="Inter"/>
                      </a:endParaRPr>
                    </a:p>
                  </a:txBody>
                  <a:tcPr marT="91425" marB="91425" marR="91425" marL="91425"/>
                </a:tc>
                <a:tc hMerge="1"/>
              </a:tr>
              <a:tr h="7058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Continuity and Change Over Time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9390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Begin with a welcome to students and demonstrate the </a:t>
                      </a:r>
                      <a:r>
                        <a:rPr lang="en" sz="1200" u="sng">
                          <a:solidFill>
                            <a:schemeClr val="hlink"/>
                          </a:solidFill>
                          <a:latin typeface="Inter"/>
                          <a:ea typeface="Inter"/>
                          <a:cs typeface="Inter"/>
                          <a:sym typeface="Inter"/>
                          <a:hlinkClick r:id="rId4"/>
                        </a:rPr>
                        <a:t>“Do First”</a:t>
                      </a:r>
                      <a:r>
                        <a:rPr lang="en" sz="1200">
                          <a:solidFill>
                            <a:srgbClr val="000000"/>
                          </a:solidFill>
                          <a:latin typeface="Inter"/>
                          <a:ea typeface="Inter"/>
                          <a:cs typeface="Inter"/>
                          <a:sym typeface="Inter"/>
                        </a:rPr>
                        <a:t> routine for students to reinforce expectations for this opening activity. </a:t>
                      </a:r>
                      <a:r>
                        <a:rPr lang="en" sz="1200">
                          <a:solidFill>
                            <a:schemeClr val="dk1"/>
                          </a:solidFill>
                          <a:latin typeface="Inter"/>
                          <a:ea typeface="Inter"/>
                          <a:cs typeface="Inter"/>
                          <a:sym typeface="Inter"/>
                        </a:rPr>
                        <a:t>If teachers plan to alternate between options throughout the school year, both options should be tried out at some point during the first week as you focus on routines and expectations.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 Model Vocabulary: </a:t>
                      </a:r>
                      <a:r>
                        <a:rPr lang="en" sz="1200">
                          <a:latin typeface="Inter"/>
                          <a:ea typeface="Inter"/>
                          <a:cs typeface="Inter"/>
                          <a:sym typeface="Inter"/>
                        </a:rPr>
                        <a:t>Historiography</a:t>
                      </a:r>
                      <a:r>
                        <a:rPr lang="en" sz="1200">
                          <a:solidFill>
                            <a:srgbClr val="000000"/>
                          </a:solidFill>
                          <a:latin typeface="Inter"/>
                          <a:ea typeface="Inter"/>
                          <a:cs typeface="Inter"/>
                          <a:sym typeface="Inter"/>
                        </a:rPr>
                        <a:t>; Option 2- </a:t>
                      </a:r>
                      <a:r>
                        <a:rPr lang="en" sz="1200">
                          <a:latin typeface="Inter"/>
                          <a:ea typeface="Inter"/>
                          <a:cs typeface="Inter"/>
                          <a:sym typeface="Inter"/>
                        </a:rPr>
                        <a:t>Prediction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7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Remind students of “Do First” expectations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634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5"/>
                        </a:rPr>
                        <a:t>Introduction to Historiography Presentation</a:t>
                      </a:r>
                      <a:r>
                        <a:rPr lang="en" sz="1200">
                          <a:solidFill>
                            <a:schemeClr val="dk1"/>
                          </a:solidFill>
                          <a:latin typeface="Inter"/>
                          <a:ea typeface="Inter"/>
                          <a:cs typeface="Inter"/>
                          <a:sym typeface="Inter"/>
                        </a:rPr>
                        <a:t>, guide students through the significance of understanding how the historical record is created and changed over time. Engage students in the practice with a cursory view of the historiography of the beginnings of American history in textbooks.</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634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through </a:t>
                      </a:r>
                      <a:r>
                        <a:rPr lang="en" sz="1200">
                          <a:latin typeface="Inter"/>
                          <a:ea typeface="Inter"/>
                          <a:cs typeface="Inter"/>
                          <a:sym typeface="Inter"/>
                        </a:rPr>
                        <a:t>Introduction to Historiography</a:t>
                      </a:r>
                      <a:r>
                        <a:rPr lang="en" sz="1200">
                          <a:solidFill>
                            <a:srgbClr val="000000"/>
                          </a:solidFill>
                          <a:latin typeface="Inter"/>
                          <a:ea typeface="Inter"/>
                          <a:cs typeface="Inter"/>
                          <a:sym typeface="Inter"/>
                        </a:rPr>
                        <a:t> Presentation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Place students in groups of three</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Explain expectations for Step 1 of Historiography Practice</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Listen and ask questions about </a:t>
                      </a:r>
                      <a:r>
                        <a:rPr lang="en" sz="1200">
                          <a:latin typeface="Inter"/>
                          <a:ea typeface="Inter"/>
                          <a:cs typeface="Inter"/>
                          <a:sym typeface="Inter"/>
                        </a:rPr>
                        <a:t>historiography</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assigned source and answer questions for Step 1 on </a:t>
                      </a:r>
                      <a:r>
                        <a:rPr lang="en" sz="1200" u="sng">
                          <a:solidFill>
                            <a:schemeClr val="hlink"/>
                          </a:solidFill>
                          <a:latin typeface="Inter"/>
                          <a:ea typeface="Inter"/>
                          <a:cs typeface="Inter"/>
                          <a:sym typeface="Inter"/>
                          <a:hlinkClick r:id="rId6"/>
                        </a:rPr>
                        <a:t>Historiography Student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American History: Daily Lesson Plan (</a:t>
            </a:r>
            <a:r>
              <a:rPr lang="en" sz="1800">
                <a:latin typeface="Plus Jakarta Sans Medium"/>
                <a:ea typeface="Plus Jakarta Sans Medium"/>
                <a:cs typeface="Plus Jakarta Sans Medium"/>
                <a:sym typeface="Plus Jakarta Sans Medium"/>
              </a:rPr>
              <a:t>6</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709563"/>
          <a:ext cx="3000000" cy="3000000"/>
        </p:xfrm>
        <a:graphic>
          <a:graphicData uri="http://schemas.openxmlformats.org/drawingml/2006/table">
            <a:tbl>
              <a:tblPr>
                <a:noFill/>
                <a:tableStyleId>{45D9FA16-C5F8-465F-A14C-036D7C4AA3CC}</a:tableStyleId>
              </a:tblPr>
              <a:tblGrid>
                <a:gridCol w="1458775"/>
                <a:gridCol w="3684800"/>
                <a:gridCol w="3910450"/>
              </a:tblGrid>
              <a:tr h="3899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3: Historiography - Continued</a:t>
                      </a:r>
                      <a:endParaRPr>
                        <a:latin typeface="Inter"/>
                        <a:ea typeface="Inter"/>
                        <a:cs typeface="Inter"/>
                        <a:sym typeface="Inter"/>
                      </a:endParaRPr>
                    </a:p>
                  </a:txBody>
                  <a:tcPr marT="91425" marB="91425" marR="91425" marL="91425"/>
                </a:tc>
                <a:tc hMerge="1"/>
              </a:tr>
              <a:tr h="10606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Continue with the Introduction to Historiography Presentation once students have completed Step 1 by reading a textbook source from the past. Introduce the historical thinking skill of Continuity and Change Over Time using the “What is Continuity and Change over Time?” Guide included in the student worksheet. Direct students to read the textbook account of the beginnings of American History (Step 2). This can be the Source 4 provided in the student worksheet or your classroom textbook. Worksheet pages and slides have options for both. Finally, address the continuities and changes over time (Step 3).</a:t>
                      </a:r>
                      <a:endParaRPr sz="1200">
                        <a:solidFill>
                          <a:schemeClr val="dk1"/>
                        </a:solidFill>
                        <a:latin typeface="Inter"/>
                        <a:ea typeface="Inter"/>
                        <a:cs typeface="Inter"/>
                        <a:sym typeface="Inter"/>
                      </a:endParaRPr>
                    </a:p>
                  </a:txBody>
                  <a:tcPr marT="91425" marB="91425" marR="91425" marL="91425"/>
                </a:tc>
                <a:tc hMerge="1"/>
              </a:tr>
              <a:tr h="10606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Continuity and Change Over Time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guidance for students to engage in Step 2.</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they finalize their </a:t>
                      </a:r>
                      <a:r>
                        <a:rPr lang="en" sz="1200">
                          <a:solidFill>
                            <a:schemeClr val="dk1"/>
                          </a:solidFill>
                          <a:latin typeface="Inter"/>
                          <a:ea typeface="Inter"/>
                          <a:cs typeface="Inter"/>
                          <a:sym typeface="Inter"/>
                        </a:rPr>
                        <a:t>historiography</a:t>
                      </a:r>
                      <a:r>
                        <a:rPr lang="en" sz="1200">
                          <a:solidFill>
                            <a:schemeClr val="dk1"/>
                          </a:solidFill>
                          <a:latin typeface="Inter"/>
                          <a:ea typeface="Inter"/>
                          <a:cs typeface="Inter"/>
                          <a:sym typeface="Inter"/>
                        </a:rPr>
                        <a:t> worksheet.</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“Practice” questions on the What is Continuity and Change Over Time page of the Historiography Student Worksheet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Work with group members to analyze final textbook source(Step 2)</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changes and continuities in the historical record (Step 3)</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7982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a:t>
                      </a:r>
                      <a:r>
                        <a:rPr lang="en" sz="1200">
                          <a:latin typeface="Inter"/>
                          <a:ea typeface="Inter"/>
                          <a:cs typeface="Inter"/>
                          <a:sym typeface="Inter"/>
                        </a:rPr>
                        <a:t> in which they reflect on their learnings from the day using the Triangle, Square, Circle approach. </a:t>
                      </a:r>
                      <a:r>
                        <a:rPr lang="en" sz="1200">
                          <a:latin typeface="Inter"/>
                          <a:ea typeface="Inter"/>
                          <a:cs typeface="Inter"/>
                          <a:sym typeface="Inter"/>
                        </a:rPr>
                        <a:t>The questions will reinforce the supporting question, will demonstrate their understanding, and provide feedback about concepts that need review or further explanations.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62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Exit Ticket and explain what each shape means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the Exit Ticket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1838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LESSON RESOURCES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Triangle, Square, Circle Explained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American History: Daily Lesson Plan (</a:t>
            </a:r>
            <a:r>
              <a:rPr lang="en" sz="1800">
                <a:latin typeface="Plus Jakarta Sans Medium"/>
                <a:ea typeface="Plus Jakarta Sans Medium"/>
                <a:cs typeface="Plus Jakarta Sans Medium"/>
                <a:sym typeface="Plus Jakarta Sans Medium"/>
              </a:rPr>
              <a:t>6</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